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71" r:id="rId15"/>
    <p:sldId id="269" r:id="rId16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654" y="66"/>
      </p:cViewPr>
      <p:guideLst/>
    </p:cSldViewPr>
  </p:slideViewPr>
  <p:outlineViewPr>
    <p:cViewPr>
      <p:scale>
        <a:sx n="33" d="100"/>
        <a:sy n="33" d="100"/>
      </p:scale>
      <p:origin x="0" y="-112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7018FF27-85D8-463F-B846-26FEDC7A702D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421E930-E42A-4C3D-9407-DFA4B15A44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060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CE6D1DC-8F7E-4926-8079-AAE4CD95195C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76ED2C5-A207-4922-85AA-7B4B5414F3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477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8746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2065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54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812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739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190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48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419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140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283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710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4475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152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D2C5-A207-4922-85AA-7B4B5414F3D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59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Beszélgessünk a </a:t>
            </a:r>
            <a:r>
              <a:rPr lang="hu-HU" dirty="0" err="1" smtClean="0"/>
              <a:t>vegánságról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99257" y="5340927"/>
            <a:ext cx="8689976" cy="1371599"/>
          </a:xfrm>
        </p:spPr>
        <p:txBody>
          <a:bodyPr>
            <a:normAutofit/>
          </a:bodyPr>
          <a:lstStyle/>
          <a:p>
            <a:pPr algn="r"/>
            <a:r>
              <a:rPr lang="hu-HU" dirty="0" smtClean="0"/>
              <a:t>2021. Szeptember 30.</a:t>
            </a:r>
            <a:endParaRPr lang="hu-HU" dirty="0" smtClean="0"/>
          </a:p>
          <a:p>
            <a:pPr algn="r"/>
            <a:r>
              <a:rPr lang="hu-HU" dirty="0" err="1" smtClean="0"/>
              <a:t>Hum-Lukács</a:t>
            </a:r>
            <a:r>
              <a:rPr lang="hu-HU" dirty="0" smtClean="0"/>
              <a:t> Eszter</a:t>
            </a:r>
          </a:p>
          <a:p>
            <a:pPr algn="r"/>
            <a:endParaRPr lang="hu-HU" dirty="0"/>
          </a:p>
        </p:txBody>
      </p:sp>
      <p:pic>
        <p:nvPicPr>
          <p:cNvPr id="3074" name="Picture 2" descr="https://tse2.mm.bing.net/th?id=OIP.pz-GBX4Nwp_sUEMVjXcuRwHaE8&amp;pid=Api&amp;P=0&amp;w=238&amp;h=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094" y="3202322"/>
            <a:ext cx="2266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se3.mm.bing.net/th?id=OIP.epVz5jC8o23o6ERbumUu-gHaFD&amp;pid=Api&amp;P=0&amp;w=227&amp;h=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4" y="1526020"/>
            <a:ext cx="21621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body" idx="1"/>
          </p:nvPr>
        </p:nvSpPr>
        <p:spPr>
          <a:xfrm>
            <a:off x="862013" y="290513"/>
            <a:ext cx="10352087" cy="6297612"/>
          </a:xfrm>
        </p:spPr>
        <p:txBody>
          <a:bodyPr/>
          <a:lstStyle/>
          <a:p>
            <a:endParaRPr lang="hu-HU" u="sng" dirty="0" smtClean="0">
              <a:solidFill>
                <a:schemeClr val="tx1"/>
              </a:solidFill>
            </a:endParaRPr>
          </a:p>
          <a:p>
            <a:r>
              <a:rPr lang="hu-HU" u="sng" dirty="0" smtClean="0">
                <a:solidFill>
                  <a:schemeClr val="tx1"/>
                </a:solidFill>
              </a:rPr>
              <a:t>B12 vitamin, folsav, vas</a:t>
            </a: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B12 vitamin</a:t>
            </a:r>
          </a:p>
          <a:p>
            <a:pPr marL="342900" indent="-342900" algn="l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algák, </a:t>
            </a:r>
            <a:r>
              <a:rPr lang="hu-HU" dirty="0" err="1" smtClean="0">
                <a:solidFill>
                  <a:schemeClr val="tx1"/>
                </a:solidFill>
              </a:rPr>
              <a:t>nori</a:t>
            </a:r>
            <a:r>
              <a:rPr lang="hu-HU" dirty="0" smtClean="0">
                <a:solidFill>
                  <a:schemeClr val="tx1"/>
                </a:solidFill>
              </a:rPr>
              <a:t> lap, gabonafélék, kovászos uborka, dúsított élelmiszerek</a:t>
            </a:r>
          </a:p>
          <a:p>
            <a:pPr algn="l"/>
            <a:endParaRPr lang="hu-HU" b="1" dirty="0">
              <a:solidFill>
                <a:schemeClr val="tx1"/>
              </a:solidFill>
            </a:endParaRP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Folsav, vas</a:t>
            </a:r>
          </a:p>
          <a:p>
            <a:pPr algn="l"/>
            <a:r>
              <a:rPr lang="hu-HU" dirty="0" err="1" smtClean="0">
                <a:solidFill>
                  <a:schemeClr val="tx1"/>
                </a:solidFill>
              </a:rPr>
              <a:t>-Leveles</a:t>
            </a:r>
            <a:r>
              <a:rPr lang="hu-HU" dirty="0" smtClean="0">
                <a:solidFill>
                  <a:schemeClr val="tx1"/>
                </a:solidFill>
              </a:rPr>
              <a:t> zöldségek, olajos magvak, </a:t>
            </a:r>
            <a:r>
              <a:rPr lang="hu-HU" dirty="0" err="1" smtClean="0">
                <a:solidFill>
                  <a:schemeClr val="tx1"/>
                </a:solidFill>
              </a:rPr>
              <a:t>szárazhüverlyesek</a:t>
            </a:r>
            <a:r>
              <a:rPr lang="hu-HU" dirty="0" smtClean="0">
                <a:solidFill>
                  <a:schemeClr val="tx1"/>
                </a:solidFill>
              </a:rPr>
              <a:t> – C-vitamin egyidejű fogyasztása fokozza a növényi vas felszívódásának hatékonyságát</a:t>
            </a:r>
          </a:p>
          <a:p>
            <a:pPr algn="l"/>
            <a:endParaRPr lang="hu-HU" dirty="0">
              <a:solidFill>
                <a:schemeClr val="tx1"/>
              </a:solidFill>
            </a:endParaRP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D-vitamin</a:t>
            </a:r>
            <a:endParaRPr lang="hu-HU" b="1" dirty="0" smtClean="0">
              <a:solidFill>
                <a:schemeClr val="tx1"/>
              </a:solidFill>
            </a:endParaRPr>
          </a:p>
          <a:p>
            <a:pPr algn="l"/>
            <a:r>
              <a:rPr lang="hu-HU" dirty="0" err="1" smtClean="0">
                <a:solidFill>
                  <a:schemeClr val="tx1"/>
                </a:solidFill>
              </a:rPr>
              <a:t>-</a:t>
            </a:r>
            <a:r>
              <a:rPr lang="hu-HU" dirty="0" err="1" smtClean="0">
                <a:solidFill>
                  <a:schemeClr val="tx1"/>
                </a:solidFill>
              </a:rPr>
              <a:t>gomba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4" y="171709"/>
            <a:ext cx="10364451" cy="72191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Kutatások a növényi étrendről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714500"/>
            <a:ext cx="10363826" cy="4935682"/>
          </a:xfrm>
        </p:spPr>
        <p:txBody>
          <a:bodyPr>
            <a:normAutofit/>
          </a:bodyPr>
          <a:lstStyle/>
          <a:p>
            <a:r>
              <a:rPr lang="hu-HU" dirty="0" smtClean="0"/>
              <a:t>Pécsi tudományegyetem állásfoglalása  a növényi alapú étrendről – Orvosi Hetilap 2016.</a:t>
            </a:r>
          </a:p>
          <a:p>
            <a:pPr fontAlgn="base"/>
            <a:r>
              <a:rPr lang="hu-HU" b="1" dirty="0" smtClean="0"/>
              <a:t>John </a:t>
            </a:r>
            <a:r>
              <a:rPr lang="hu-HU" b="1" dirty="0" err="1"/>
              <a:t>Hopkins</a:t>
            </a:r>
            <a:r>
              <a:rPr lang="hu-HU" b="1" dirty="0"/>
              <a:t> </a:t>
            </a:r>
            <a:r>
              <a:rPr lang="hu-HU" b="1" dirty="0" err="1"/>
              <a:t>Közegészségtudományi</a:t>
            </a:r>
            <a:r>
              <a:rPr lang="hu-HU" b="1" dirty="0"/>
              <a:t> Iskola </a:t>
            </a:r>
            <a:r>
              <a:rPr lang="hu-HU" dirty="0"/>
              <a:t>állásfoglalása a növényi </a:t>
            </a:r>
            <a:r>
              <a:rPr lang="hu-HU" dirty="0" smtClean="0"/>
              <a:t>étrendről - Meggyőző </a:t>
            </a:r>
            <a:r>
              <a:rPr lang="hu-HU" dirty="0"/>
              <a:t>tudományos bizonyítékok rámutatnak a túlzott húsfogyasztás, különösen a vörös- és a feldolgozott húsok és a szívbetegségek, a stroke, a 2-es típusú cukorbetegség, az elhízás, bizonyos típusú rákos megbetegedések és korai elhalálozások kapcsolatára. </a:t>
            </a:r>
            <a:endParaRPr lang="hu-HU" dirty="0" smtClean="0"/>
          </a:p>
          <a:p>
            <a:pPr fontAlgn="base"/>
            <a:r>
              <a:rPr lang="hu-HU" b="1" dirty="0"/>
              <a:t>Az Ausztrál Dietetikusok Szövetségének </a:t>
            </a:r>
            <a:r>
              <a:rPr lang="hu-HU" dirty="0"/>
              <a:t>állásfoglalása a növényi étrendről</a:t>
            </a:r>
          </a:p>
          <a:p>
            <a:pPr fontAlgn="base"/>
            <a:r>
              <a:rPr lang="hu-HU" b="1" dirty="0"/>
              <a:t>Az </a:t>
            </a:r>
            <a:r>
              <a:rPr lang="hu-HU" b="1" dirty="0" err="1"/>
              <a:t>Academy</a:t>
            </a:r>
            <a:r>
              <a:rPr lang="hu-HU" b="1" dirty="0"/>
              <a:t> of </a:t>
            </a:r>
            <a:r>
              <a:rPr lang="hu-HU" b="1" dirty="0" err="1"/>
              <a:t>Nutrition</a:t>
            </a:r>
            <a:r>
              <a:rPr lang="hu-HU" b="1" dirty="0"/>
              <a:t> and </a:t>
            </a:r>
            <a:r>
              <a:rPr lang="hu-HU" b="1" dirty="0" err="1"/>
              <a:t>Dietetics</a:t>
            </a:r>
            <a:r>
              <a:rPr lang="hu-HU" b="1" dirty="0"/>
              <a:t> </a:t>
            </a:r>
            <a:r>
              <a:rPr lang="hu-HU" dirty="0"/>
              <a:t>állásfoglalása a növényi étrendről</a:t>
            </a:r>
          </a:p>
          <a:p>
            <a:pPr fontAlgn="base"/>
            <a:r>
              <a:rPr lang="hu-HU" b="1" dirty="0"/>
              <a:t>A British </a:t>
            </a:r>
            <a:r>
              <a:rPr lang="hu-HU" b="1" dirty="0" err="1"/>
              <a:t>Dietetics</a:t>
            </a:r>
            <a:r>
              <a:rPr lang="hu-HU" b="1" dirty="0"/>
              <a:t> </a:t>
            </a:r>
            <a:r>
              <a:rPr lang="hu-HU" b="1" dirty="0" err="1"/>
              <a:t>Association</a:t>
            </a:r>
            <a:r>
              <a:rPr lang="hu-HU" b="1" dirty="0"/>
              <a:t> </a:t>
            </a:r>
            <a:r>
              <a:rPr lang="hu-HU" dirty="0"/>
              <a:t>állásfoglalása a növényi étrendről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27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893618"/>
            <a:ext cx="10363826" cy="5694218"/>
          </a:xfrm>
        </p:spPr>
        <p:txBody>
          <a:bodyPr/>
          <a:lstStyle/>
          <a:p>
            <a:pPr fontAlgn="base"/>
            <a:r>
              <a:rPr lang="hu-HU" b="1" dirty="0"/>
              <a:t>A Kína Tanulmány </a:t>
            </a:r>
            <a:r>
              <a:rPr lang="hu-HU" b="1" dirty="0" smtClean="0"/>
              <a:t>– </a:t>
            </a:r>
            <a:r>
              <a:rPr lang="hu-HU" dirty="0" smtClean="0"/>
              <a:t>a valaha </a:t>
            </a:r>
            <a:r>
              <a:rPr lang="hu-HU" dirty="0"/>
              <a:t>elvégzett legátfogóbb táplálkozástudományi vizsgálat eredményei és annak megdöbbentő következtetései a táplálkozással, fogyókúrával és a hosszú távú egészséggel kapcsolatban</a:t>
            </a:r>
            <a:r>
              <a:rPr lang="hu-HU" dirty="0" smtClean="0"/>
              <a:t>.</a:t>
            </a:r>
          </a:p>
          <a:p>
            <a:pPr marL="0" indent="0" fontAlgn="base">
              <a:buNone/>
            </a:pPr>
            <a:endParaRPr lang="hu-HU" dirty="0" smtClean="0"/>
          </a:p>
          <a:p>
            <a:r>
              <a:rPr lang="hu-HU" dirty="0" smtClean="0"/>
              <a:t>Amerikai dietetikusok társasága (ADA American </a:t>
            </a:r>
            <a:r>
              <a:rPr lang="hu-HU" dirty="0" err="1" smtClean="0"/>
              <a:t>Dietetic</a:t>
            </a:r>
            <a:r>
              <a:rPr lang="hu-HU" dirty="0" smtClean="0"/>
              <a:t> </a:t>
            </a:r>
            <a:r>
              <a:rPr lang="hu-HU" dirty="0" err="1" smtClean="0"/>
              <a:t>Association</a:t>
            </a:r>
            <a:r>
              <a:rPr lang="hu-HU" dirty="0" smtClean="0"/>
              <a:t> ) </a:t>
            </a:r>
            <a:r>
              <a:rPr lang="hu-HU" b="1" dirty="0" smtClean="0"/>
              <a:t>1988</a:t>
            </a:r>
            <a:r>
              <a:rPr lang="hu-HU" dirty="0" smtClean="0"/>
              <a:t>-as állásfoglalásában kijelenti „A vegetáriánus étrend egészséges és megfelelő tápértékű, megfelelő tervezés esetén”</a:t>
            </a:r>
          </a:p>
          <a:p>
            <a:r>
              <a:rPr lang="hu-HU" dirty="0" err="1" smtClean="0"/>
              <a:t>Reisinger</a:t>
            </a:r>
            <a:r>
              <a:rPr lang="hu-HU" dirty="0" smtClean="0"/>
              <a:t> Orsolya – Mérlegen a vegetarianizmus-  Útmutató kismamáknak és kisgyermekes családoknak (2003)</a:t>
            </a:r>
          </a:p>
          <a:p>
            <a:r>
              <a:rPr lang="hu-HU" dirty="0" smtClean="0"/>
              <a:t>Dr. Douglas N. Graham – 80/10/</a:t>
            </a:r>
            <a:r>
              <a:rPr lang="hu-HU" dirty="0" err="1" smtClean="0"/>
              <a:t>10</a:t>
            </a:r>
            <a:r>
              <a:rPr lang="hu-HU" dirty="0" smtClean="0"/>
              <a:t> (</a:t>
            </a:r>
            <a:r>
              <a:rPr lang="hu-HU" dirty="0" err="1" smtClean="0"/>
              <a:t>Bioenergetic</a:t>
            </a:r>
            <a:r>
              <a:rPr lang="hu-HU" dirty="0" smtClean="0"/>
              <a:t> Kiadó)</a:t>
            </a:r>
          </a:p>
          <a:p>
            <a:r>
              <a:rPr lang="hu-HU" dirty="0" err="1"/>
              <a:t>Ruediger</a:t>
            </a:r>
            <a:r>
              <a:rPr lang="hu-HU" dirty="0"/>
              <a:t> </a:t>
            </a:r>
            <a:r>
              <a:rPr lang="hu-HU" dirty="0" err="1"/>
              <a:t>Dahlke</a:t>
            </a:r>
            <a:r>
              <a:rPr lang="hu-HU" dirty="0"/>
              <a:t> – Békés táplálkozás (</a:t>
            </a:r>
            <a:r>
              <a:rPr lang="hu-HU" dirty="0" err="1"/>
              <a:t>Bioenergetic</a:t>
            </a:r>
            <a:r>
              <a:rPr lang="hu-HU" dirty="0"/>
              <a:t> Kiadó)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58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0648" y="140536"/>
            <a:ext cx="10364451" cy="825820"/>
          </a:xfrm>
        </p:spPr>
        <p:txBody>
          <a:bodyPr/>
          <a:lstStyle/>
          <a:p>
            <a:r>
              <a:rPr lang="hu-HU" dirty="0" smtClean="0"/>
              <a:t>A növényi alapú étrend általános ajánlásai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966356"/>
            <a:ext cx="10363826" cy="576695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Forrás: Hever, J.: </a:t>
            </a:r>
            <a:r>
              <a:rPr lang="hu-HU" dirty="0" err="1"/>
              <a:t>Plant-based</a:t>
            </a:r>
            <a:r>
              <a:rPr lang="hu-HU" dirty="0"/>
              <a:t> </a:t>
            </a:r>
            <a:r>
              <a:rPr lang="hu-HU" dirty="0" err="1"/>
              <a:t>diets</a:t>
            </a:r>
            <a:r>
              <a:rPr lang="hu-HU" dirty="0"/>
              <a:t>: A </a:t>
            </a:r>
            <a:r>
              <a:rPr lang="hu-HU" dirty="0" err="1"/>
              <a:t>physician’s</a:t>
            </a:r>
            <a:r>
              <a:rPr lang="hu-HU" dirty="0"/>
              <a:t> </a:t>
            </a:r>
            <a:r>
              <a:rPr lang="hu-HU" dirty="0" err="1"/>
              <a:t>guide</a:t>
            </a:r>
            <a:r>
              <a:rPr lang="hu-HU" dirty="0"/>
              <a:t>. Perm. J., 2016, 20(3), 93–101. 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80061"/>
              </p:ext>
            </p:extLst>
          </p:nvPr>
        </p:nvGraphicFramePr>
        <p:xfrm>
          <a:off x="913774" y="1039093"/>
          <a:ext cx="10363826" cy="5288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1913"/>
                <a:gridCol w="5181913"/>
              </a:tblGrid>
              <a:tr h="347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Nyersanyagcsoport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Ajánlott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napi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 adagok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710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zöldségek (keményítő tartalmú zöldségeket is számítva)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„Ad libitum” törekedve a változatosságra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107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gyümölcsök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teljes kiőrlésű </a:t>
                      </a:r>
                      <a:r>
                        <a:rPr lang="hu-HU" b="0" dirty="0" err="1">
                          <a:solidFill>
                            <a:schemeClr val="tx1"/>
                          </a:solidFill>
                        </a:rPr>
                        <a:t>cereáliák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 (pl</a:t>
                      </a:r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. barna 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rizs, zab)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2-4 adag (1 adag= 1 közepes darab vagy ½ bögre)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710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hüvelyesek (bab, borsó, lencse, szójabab)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6-11 adag (1 adag= ½ bögre főtt vagy 1 szelet teljes kiőrlésű kenyér)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347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leveles zöldségek (pl. kel, saláta, brokkoli)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2-3 adag (1adag= ½ bögre főtt)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710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olajos magvak (pl. dió, mandula, pisztácia)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legalább 2-3 adag (1 adag= 1 bögre nyers vagy fél bögre főtt)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347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magvak (pl. </a:t>
                      </a:r>
                      <a:r>
                        <a:rPr lang="hu-HU" b="0" dirty="0" err="1">
                          <a:solidFill>
                            <a:schemeClr val="tx1"/>
                          </a:solidFill>
                        </a:rPr>
                        <a:t>chia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, kendermag, lenmag)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30-55 g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347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növényi tejek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1-3 evőkanál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347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friss fűszernövények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2-3 bögre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347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„Ad libitum”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749636" y="62896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Forrás</a:t>
            </a:r>
            <a:r>
              <a:rPr lang="en-US" dirty="0"/>
              <a:t>: </a:t>
            </a:r>
            <a:r>
              <a:rPr lang="en-US" dirty="0" err="1"/>
              <a:t>Hever</a:t>
            </a:r>
            <a:r>
              <a:rPr lang="en-US" dirty="0"/>
              <a:t>, J.: Plant-based diets: A physician’s guide. Perm. J., 2016, 20(3), 93–101.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09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5" y="349635"/>
            <a:ext cx="10158730" cy="61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6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se2.mm.bing.net/th?id=OIP.viuXpKTDxVLpEvf7LNDjbQHaFj&amp;pid=Api&amp;P=0&amp;w=214&amp;h=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2" y="446809"/>
            <a:ext cx="3577180" cy="26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armtek.files.wordpress.com/2015/02/calf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15" y="2191244"/>
            <a:ext cx="6525746" cy="434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1039" y="639300"/>
            <a:ext cx="10364451" cy="1563574"/>
          </a:xfrm>
        </p:spPr>
        <p:txBody>
          <a:bodyPr/>
          <a:lstStyle/>
          <a:p>
            <a:r>
              <a:rPr lang="hu-HU" dirty="0"/>
              <a:t>Történeti áttekintés, előzmények – vegetarianizmus, </a:t>
            </a:r>
            <a:r>
              <a:rPr lang="hu-HU" dirty="0" err="1"/>
              <a:t>veganizmus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71500" y="2701141"/>
            <a:ext cx="113157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cap="all" dirty="0"/>
              <a:t>A növényi alapú étrend alapjai, hagyományai már </a:t>
            </a:r>
            <a:r>
              <a:rPr lang="hu-HU" sz="2000" cap="all" dirty="0"/>
              <a:t>évszázadosak.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cap="all" dirty="0"/>
              <a:t>1847</a:t>
            </a:r>
            <a:r>
              <a:rPr lang="hu-HU" sz="2000" cap="all" dirty="0"/>
              <a:t>-ben az </a:t>
            </a:r>
            <a:r>
              <a:rPr lang="hu-HU" sz="2000" b="1" cap="all" dirty="0"/>
              <a:t>angliai</a:t>
            </a:r>
            <a:r>
              <a:rPr lang="hu-HU" sz="2000" cap="all" dirty="0"/>
              <a:t> </a:t>
            </a:r>
            <a:r>
              <a:rPr lang="hu-HU" sz="2000" cap="all" dirty="0" err="1"/>
              <a:t>Ramsgate-ben</a:t>
            </a:r>
            <a:r>
              <a:rPr lang="hu-HU" sz="2000" cap="all" dirty="0"/>
              <a:t> alakult meg hivatalosan a világ első vegetáriánus társasága „The </a:t>
            </a:r>
            <a:r>
              <a:rPr lang="hu-HU" sz="2000" cap="all" dirty="0" err="1"/>
              <a:t>Vegetarian</a:t>
            </a:r>
            <a:r>
              <a:rPr lang="hu-HU" sz="2000" cap="all" dirty="0"/>
              <a:t> Society” </a:t>
            </a:r>
            <a:r>
              <a:rPr lang="hu-HU" sz="2000" cap="all" dirty="0"/>
              <a:t>(Vegetáriánus Társaság</a:t>
            </a:r>
            <a:r>
              <a:rPr lang="hu-HU" sz="2000" cap="al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cap="all" dirty="0"/>
              <a:t>Amerikában </a:t>
            </a:r>
            <a:r>
              <a:rPr lang="hu-HU" sz="2000" b="1" cap="all" dirty="0"/>
              <a:t>1850-ben</a:t>
            </a:r>
            <a:r>
              <a:rPr lang="hu-HU" sz="2000" cap="all" dirty="0"/>
              <a:t>, Németországban 1867-ben alakultak meg ugyanezen táplálkozási irányzattal foglalkozó </a:t>
            </a:r>
            <a:r>
              <a:rPr lang="hu-HU" sz="2000" cap="all" dirty="0"/>
              <a:t>társaságok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cap="all" dirty="0"/>
              <a:t>1908</a:t>
            </a:r>
            <a:r>
              <a:rPr lang="hu-HU" sz="2000" cap="all" dirty="0"/>
              <a:t>-ban </a:t>
            </a:r>
            <a:r>
              <a:rPr lang="hu-HU" sz="2000" cap="all" dirty="0"/>
              <a:t>Drezdából indult a </a:t>
            </a:r>
            <a:r>
              <a:rPr lang="hu-HU" sz="2000" b="1" cap="all" dirty="0"/>
              <a:t>„The International </a:t>
            </a:r>
            <a:r>
              <a:rPr lang="hu-HU" sz="2000" b="1" cap="all" dirty="0" err="1"/>
              <a:t>Vegetarian</a:t>
            </a:r>
            <a:r>
              <a:rPr lang="hu-HU" sz="2000" b="1" cap="all" dirty="0"/>
              <a:t> Union” </a:t>
            </a:r>
            <a:r>
              <a:rPr lang="hu-HU" sz="2000" cap="all" dirty="0"/>
              <a:t>(Nemzetközi Vegetáriánus Szervezet), az angliai </a:t>
            </a:r>
            <a:r>
              <a:rPr lang="hu-HU" sz="2000" cap="all" dirty="0" err="1"/>
              <a:t>Leicesterből</a:t>
            </a:r>
            <a:r>
              <a:rPr lang="hu-HU" sz="2000" cap="all" dirty="0"/>
              <a:t> 1944-ben a „The </a:t>
            </a:r>
            <a:r>
              <a:rPr lang="hu-HU" sz="2000" cap="all" dirty="0" err="1"/>
              <a:t>Vegan</a:t>
            </a:r>
            <a:r>
              <a:rPr lang="hu-HU" sz="2000" cap="all" dirty="0"/>
              <a:t> Society” (</a:t>
            </a:r>
            <a:r>
              <a:rPr lang="hu-HU" sz="2000" cap="all" dirty="0" err="1"/>
              <a:t>Vegánok</a:t>
            </a:r>
            <a:r>
              <a:rPr lang="hu-HU" sz="2000" cap="all" dirty="0"/>
              <a:t> Társasága</a:t>
            </a:r>
            <a:r>
              <a:rPr lang="hu-HU" sz="2000" cap="all" dirty="0"/>
              <a:t>), </a:t>
            </a:r>
            <a:r>
              <a:rPr lang="hu-HU" sz="2000" b="1" cap="all" dirty="0"/>
              <a:t>1985</a:t>
            </a:r>
            <a:r>
              <a:rPr lang="hu-HU" sz="2000" cap="all" dirty="0"/>
              <a:t>-ben pedig Brüsszelből a </a:t>
            </a:r>
            <a:r>
              <a:rPr lang="hu-HU" sz="2000" b="1" cap="all" dirty="0"/>
              <a:t>„European </a:t>
            </a:r>
            <a:r>
              <a:rPr lang="hu-HU" sz="2000" b="1" cap="all" dirty="0" err="1"/>
              <a:t>Vegetarian</a:t>
            </a:r>
            <a:r>
              <a:rPr lang="hu-HU" sz="2000" b="1" cap="all" dirty="0"/>
              <a:t> </a:t>
            </a:r>
            <a:r>
              <a:rPr lang="hu-HU" sz="2000" b="1" cap="all" dirty="0"/>
              <a:t>Union </a:t>
            </a:r>
            <a:r>
              <a:rPr lang="hu-HU" sz="2000" cap="all" dirty="0"/>
              <a:t>(Európai Vegetáriánus Szervezet</a:t>
            </a:r>
            <a:r>
              <a:rPr lang="hu-HU" sz="2000" cap="all" dirty="0"/>
              <a:t>)</a:t>
            </a:r>
          </a:p>
          <a:p>
            <a:r>
              <a:rPr lang="hu-HU" sz="2000" cap="all" dirty="0"/>
              <a:t> </a:t>
            </a:r>
          </a:p>
          <a:p>
            <a:r>
              <a:rPr lang="hu-HU" sz="2000" cap="all" dirty="0"/>
              <a:t>Kimagasló </a:t>
            </a:r>
            <a:r>
              <a:rPr lang="hu-HU" sz="2000" cap="all" dirty="0"/>
              <a:t>történelmi személyek is (többek között </a:t>
            </a:r>
            <a:r>
              <a:rPr lang="hu-HU" sz="2000" cap="all" dirty="0" err="1"/>
              <a:t>Pitagorasz</a:t>
            </a:r>
            <a:r>
              <a:rPr lang="hu-HU" sz="2000" cap="all" dirty="0"/>
              <a:t>, Platón, George Bernard Shaw, </a:t>
            </a:r>
            <a:r>
              <a:rPr lang="hu-HU" sz="2000" cap="all" dirty="0" err="1"/>
              <a:t>Mahatma</a:t>
            </a:r>
            <a:r>
              <a:rPr lang="hu-HU" sz="2000" cap="all" dirty="0"/>
              <a:t> Gandhi, Albert Einstein, Leonardo da Vinci, Lev Tolsztoj) vegetáriánus vagy </a:t>
            </a:r>
            <a:r>
              <a:rPr lang="hu-HU" sz="2000" cap="all" dirty="0" err="1"/>
              <a:t>vegán</a:t>
            </a:r>
            <a:r>
              <a:rPr lang="hu-HU" sz="2000" cap="all" dirty="0"/>
              <a:t> életmódot </a:t>
            </a:r>
            <a:r>
              <a:rPr lang="hu-HU" sz="2000" cap="all" dirty="0"/>
              <a:t>folytattak.</a:t>
            </a:r>
            <a:endParaRPr lang="hu-HU" sz="2000" cap="all" dirty="0"/>
          </a:p>
        </p:txBody>
      </p:sp>
    </p:spTree>
    <p:extLst>
      <p:ext uri="{BB962C8B-B14F-4D97-AF65-F5344CB8AC3E}">
        <p14:creationId xmlns:p14="http://schemas.microsoft.com/office/powerpoint/2010/main" val="6374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149" y="161317"/>
            <a:ext cx="10364451" cy="1596177"/>
          </a:xfrm>
        </p:spPr>
        <p:txBody>
          <a:bodyPr/>
          <a:lstStyle/>
          <a:p>
            <a:r>
              <a:rPr lang="hu-HU" dirty="0" smtClean="0"/>
              <a:t>A vegetarianizmus története Magyarországon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757494"/>
            <a:ext cx="10363826" cy="4851124"/>
          </a:xfrm>
        </p:spPr>
        <p:txBody>
          <a:bodyPr/>
          <a:lstStyle/>
          <a:p>
            <a:r>
              <a:rPr lang="hu-HU" dirty="0" smtClean="0"/>
              <a:t>XX. Század elején már működött Vegetáriánus Egyesület</a:t>
            </a:r>
          </a:p>
          <a:p>
            <a:r>
              <a:rPr lang="hu-HU" dirty="0" smtClean="0"/>
              <a:t>1919-ben jelent meg az első magyar vegetáriánus szakácskönyv (Húsmentes reform szakácskönyv)</a:t>
            </a:r>
          </a:p>
          <a:p>
            <a:r>
              <a:rPr lang="hu-HU" dirty="0" smtClean="0"/>
              <a:t>A natúr táplálkozás népszerűsége folyamatosan növekedett a 2 világháború között, kiadványok sokasága jelent meg a témában</a:t>
            </a:r>
          </a:p>
          <a:p>
            <a:r>
              <a:rPr lang="hu-HU" dirty="0" smtClean="0"/>
              <a:t>Bicsérdi Béla (1870-1951) a nyers koszt, főként gyümölcsre épülő étrend megalapozója</a:t>
            </a:r>
          </a:p>
          <a:p>
            <a:r>
              <a:rPr lang="hu-HU" dirty="0" smtClean="0"/>
              <a:t>Dr. Bucsányi </a:t>
            </a:r>
            <a:r>
              <a:rPr lang="hu-HU" dirty="0" err="1" smtClean="0"/>
              <a:t>GyulA</a:t>
            </a:r>
            <a:endParaRPr lang="hu-HU" dirty="0"/>
          </a:p>
          <a:p>
            <a:pPr lvl="1"/>
            <a:r>
              <a:rPr lang="hu-HU" dirty="0" smtClean="0"/>
              <a:t>Egészséges nyers koszt és nyers diéta mint természetes </a:t>
            </a:r>
            <a:r>
              <a:rPr lang="hu-HU" dirty="0" err="1" smtClean="0"/>
              <a:t>gyógytényezők</a:t>
            </a:r>
            <a:endParaRPr lang="hu-HU" dirty="0" smtClean="0"/>
          </a:p>
          <a:p>
            <a:pPr lvl="1"/>
            <a:r>
              <a:rPr lang="hu-HU" dirty="0" smtClean="0"/>
              <a:t>Koplalókúra és részkoplalás c. könyvek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37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363682"/>
            <a:ext cx="10363826" cy="62241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Ars poeticája: </a:t>
            </a:r>
            <a:r>
              <a:rPr lang="hu-HU" i="1" dirty="0" smtClean="0"/>
              <a:t>„Az elkényeztetett, agyonevett, önfegyelem nélküli nép rövid életű, pusztulását önmagában hordja, mert vagy saját magát eszi agyon, majd a szaporodásában meddő lesz, vagy más, edzettebb koplalni tudó nép eszi meg, pusztítja el”</a:t>
            </a:r>
          </a:p>
          <a:p>
            <a:pPr marL="0" indent="0">
              <a:buNone/>
            </a:pPr>
            <a:r>
              <a:rPr lang="hu-HU" i="1" dirty="0" smtClean="0"/>
              <a:t>A </a:t>
            </a:r>
            <a:r>
              <a:rPr lang="hu-HU" i="1" u="sng" dirty="0" smtClean="0"/>
              <a:t>II. világháború után</a:t>
            </a:r>
            <a:r>
              <a:rPr lang="hu-HU" i="1" dirty="0" smtClean="0"/>
              <a:t>, elsősorban a politikai szemléletváltás hatására sok mással együtt a natúr táplálkozási szemlétet, életmód is eltűnt.</a:t>
            </a:r>
          </a:p>
          <a:p>
            <a:pPr marL="0" indent="0">
              <a:buNone/>
            </a:pPr>
            <a:r>
              <a:rPr lang="hu-HU" i="1" dirty="0" smtClean="0"/>
              <a:t>Több nemzedék nőtt fel úgy, hogy szinte semmit sem hallott róla</a:t>
            </a:r>
          </a:p>
          <a:p>
            <a:pPr marL="0" indent="0">
              <a:buNone/>
            </a:pPr>
            <a:r>
              <a:rPr lang="hu-HU" i="1" dirty="0" smtClean="0"/>
              <a:t>Ennek következtében nem meglepő, hogy táplálkozásunkban kedvezőtlen folyamatok indultak meg.</a:t>
            </a:r>
          </a:p>
          <a:p>
            <a:pPr marL="0" indent="0">
              <a:buNone/>
            </a:pPr>
            <a:endParaRPr lang="hu-HU" i="1" dirty="0" smtClean="0"/>
          </a:p>
          <a:p>
            <a:r>
              <a:rPr lang="hu-HU" i="1" dirty="0" smtClean="0"/>
              <a:t>Túlzott energia-bevitel</a:t>
            </a:r>
          </a:p>
          <a:p>
            <a:r>
              <a:rPr lang="hu-HU" i="1" dirty="0" smtClean="0"/>
              <a:t>Az Állati eredetű fehérjék, zsiradék és cukor túlzott fogyasztása</a:t>
            </a:r>
          </a:p>
          <a:p>
            <a:r>
              <a:rPr lang="hu-HU" i="1" dirty="0" smtClean="0"/>
              <a:t>Fokozott koleszterin-bevitel</a:t>
            </a:r>
          </a:p>
          <a:p>
            <a:r>
              <a:rPr lang="hu-HU" i="1" dirty="0" smtClean="0"/>
              <a:t>nem elegendő vitamin, </a:t>
            </a:r>
            <a:r>
              <a:rPr lang="hu-HU" i="1" dirty="0" err="1" smtClean="0"/>
              <a:t>ásványianyag</a:t>
            </a:r>
            <a:r>
              <a:rPr lang="hu-HU" i="1" dirty="0" smtClean="0"/>
              <a:t> és élelmi rost fogyasztás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8301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207818"/>
            <a:ext cx="10363826" cy="651510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Növényi alapú étrend a vallásokban: </a:t>
            </a:r>
          </a:p>
          <a:p>
            <a:r>
              <a:rPr lang="hu-HU" dirty="0" smtClean="0"/>
              <a:t>Brahmanizmus</a:t>
            </a:r>
          </a:p>
          <a:p>
            <a:r>
              <a:rPr lang="hu-HU" dirty="0" smtClean="0"/>
              <a:t>Judaizmus</a:t>
            </a:r>
          </a:p>
          <a:p>
            <a:r>
              <a:rPr lang="hu-HU" dirty="0" smtClean="0"/>
              <a:t>Adventizmus</a:t>
            </a:r>
          </a:p>
          <a:p>
            <a:r>
              <a:rPr lang="hu-HU" dirty="0" smtClean="0"/>
              <a:t>Hinduizmus</a:t>
            </a:r>
          </a:p>
          <a:p>
            <a:r>
              <a:rPr lang="hu-HU" dirty="0" smtClean="0"/>
              <a:t>Buddhizmus</a:t>
            </a:r>
          </a:p>
          <a:p>
            <a:r>
              <a:rPr lang="hu-HU" dirty="0" smtClean="0"/>
              <a:t>Kereszténység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b="1" dirty="0" smtClean="0"/>
              <a:t>XX. Századra </a:t>
            </a:r>
            <a:r>
              <a:rPr lang="hu-HU" dirty="0" smtClean="0"/>
              <a:t>került a tudományos kutatások célkeresztjébe.</a:t>
            </a:r>
          </a:p>
          <a:p>
            <a:pPr marL="0" indent="0">
              <a:buNone/>
            </a:pPr>
            <a:r>
              <a:rPr lang="hu-HU" dirty="0" smtClean="0"/>
              <a:t>A vizsgálatok fókusza arra irányult, hogy hogyan is hatnak a növényi eredetű táplálékok az ember különböző fiziológiás  valamint patológiás állapotaira.</a:t>
            </a:r>
          </a:p>
          <a:p>
            <a:pPr marL="0" indent="0">
              <a:buNone/>
            </a:pPr>
            <a:r>
              <a:rPr lang="hu-HU" dirty="0" smtClean="0"/>
              <a:t>A vizsgálatok korai szakaszában kialakult </a:t>
            </a:r>
            <a:r>
              <a:rPr lang="hu-HU" b="1" dirty="0" smtClean="0"/>
              <a:t>negatív képzettársítások </a:t>
            </a:r>
            <a:r>
              <a:rPr lang="hu-HU" dirty="0" smtClean="0"/>
              <a:t>a mai napig élnek a köztudatban. (növényi alapú étkezés= rossz tápanyag ellátottság, fehérje-, vitamin- vagy </a:t>
            </a:r>
            <a:r>
              <a:rPr lang="hu-HU" dirty="0" err="1" smtClean="0"/>
              <a:t>ásványianyaghiány</a:t>
            </a:r>
            <a:r>
              <a:rPr lang="hu-HU" dirty="0" smtClean="0"/>
              <a:t>, alultápláltság)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02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3774" y="259773"/>
            <a:ext cx="10351752" cy="641119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</a:rPr>
              <a:t>A legújabb kutatási eredmények tükrében ezeket a téves vélekedéseket felül kell vizsgálnunk.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</a:rPr>
              <a:t>A szegényebb (elsősorban harmadik világbeli) országokban hosszú követéses vizsgálatokat végezve azt tapasztalták, hogy ott a </a:t>
            </a:r>
            <a:r>
              <a:rPr lang="hu-HU" b="1" dirty="0" smtClean="0">
                <a:solidFill>
                  <a:schemeClr val="tx1"/>
                </a:solidFill>
              </a:rPr>
              <a:t>hús és más állati eredetű táplálékok fogyasztása nem megfelelő mennyiségű</a:t>
            </a:r>
            <a:r>
              <a:rPr lang="hu-HU" dirty="0" smtClean="0">
                <a:solidFill>
                  <a:schemeClr val="tx1"/>
                </a:solidFill>
              </a:rPr>
              <a:t> – így a kutatók azt a megállapítást szűrték le, hogy a </a:t>
            </a:r>
            <a:r>
              <a:rPr lang="hu-HU" b="1" dirty="0" smtClean="0">
                <a:solidFill>
                  <a:schemeClr val="tx1"/>
                </a:solidFill>
              </a:rPr>
              <a:t>nagyfokú alultápláltság az állati eredetű élelmiszerek korlátozott fogyasztásának következmény</a:t>
            </a:r>
            <a:r>
              <a:rPr lang="hu-HU" dirty="0" smtClean="0">
                <a:solidFill>
                  <a:schemeClr val="tx1"/>
                </a:solidFill>
              </a:rPr>
              <a:t>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A tévesen levont következtetéseket  a mai napig helytelenül magyarázzák az orvosok és a laikusok egyaránt.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A növényi alapú étrendet követőket így  az alultápláltsággal és a hiánybetegségekkel azonosíthatják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</a:rPr>
              <a:t>A szegénységhez kapcsolódó, kényszerűségen alapuló táplálkozási formák nem tekinthetők a megfelelően összeállított, változatos növényi alapú étrend alternatívájának.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</a:rPr>
              <a:t>	Pl. az etióp gyerekek között igen alacsony a vashiány előfordulása, annak 	ellenére hogy zömében növényi alapú étrendet fogyasztanak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</a:rPr>
              <a:t>A tanulmányozott populációban (n=628) az étrend egyhangúsága kapcsolódott legjobban a </a:t>
            </a:r>
            <a:r>
              <a:rPr lang="hu-HU" dirty="0" err="1" smtClean="0">
                <a:solidFill>
                  <a:schemeClr val="tx1"/>
                </a:solidFill>
              </a:rPr>
              <a:t>mikronutriensek</a:t>
            </a:r>
            <a:r>
              <a:rPr lang="hu-HU" dirty="0" smtClean="0">
                <a:solidFill>
                  <a:schemeClr val="tx1"/>
                </a:solidFill>
              </a:rPr>
              <a:t> hiányához, nem az állati eredetű nyersanyagok kis mennyiségű fogyasztása.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155866"/>
            <a:ext cx="10364451" cy="789708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növényi alapú étrend előnyös élettani hatásai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122218"/>
            <a:ext cx="10363826" cy="55799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 smtClean="0"/>
              <a:t>A magyar lakosság táplálkozása az elmúlt 50 évben előnytelenül módosult:</a:t>
            </a:r>
          </a:p>
          <a:p>
            <a:r>
              <a:rPr lang="hu-HU" dirty="0" smtClean="0"/>
              <a:t>nagyobb lett a hús/húskészítmény, a zsír, cukor, finomított fehér liszt hányada az ételekben</a:t>
            </a:r>
          </a:p>
          <a:p>
            <a:r>
              <a:rPr lang="hu-HU" dirty="0" smtClean="0"/>
              <a:t>Kevesebb élő táplálék- zöldség, gyümölcs, szárazhüvelyes, olajos mag, teljes gabonaféle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Változatos, növényi eredetű élelmi anyagokból összeállított étrenddel bizonyítottan elkerülhetőek a mai kor civilizációs betegségei:</a:t>
            </a:r>
          </a:p>
          <a:p>
            <a:r>
              <a:rPr lang="hu-HU" sz="1600" dirty="0" smtClean="0"/>
              <a:t>Szív- és keringési betegségek</a:t>
            </a:r>
          </a:p>
          <a:p>
            <a:r>
              <a:rPr lang="hu-HU" sz="1600" dirty="0" smtClean="0"/>
              <a:t>Magas vérnyomás</a:t>
            </a:r>
          </a:p>
          <a:p>
            <a:r>
              <a:rPr lang="hu-HU" sz="1600" dirty="0" smtClean="0"/>
              <a:t>Érelmeszesedés</a:t>
            </a:r>
          </a:p>
          <a:p>
            <a:r>
              <a:rPr lang="hu-HU" sz="1600" dirty="0" smtClean="0"/>
              <a:t>Daganatos betegségek</a:t>
            </a:r>
          </a:p>
          <a:p>
            <a:r>
              <a:rPr lang="hu-HU" sz="1600" dirty="0" smtClean="0"/>
              <a:t>Csontritkulás</a:t>
            </a:r>
          </a:p>
          <a:p>
            <a:r>
              <a:rPr lang="hu-HU" sz="1600" dirty="0" smtClean="0"/>
              <a:t>Vese- és epekő</a:t>
            </a:r>
          </a:p>
          <a:p>
            <a:r>
              <a:rPr lang="hu-HU" sz="1600" dirty="0" smtClean="0"/>
              <a:t>Diabetes </a:t>
            </a:r>
          </a:p>
          <a:p>
            <a:r>
              <a:rPr lang="hu-HU" sz="1600" dirty="0" smtClean="0"/>
              <a:t>Elhízás stb.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7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0257" y="109362"/>
            <a:ext cx="10364451" cy="74269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növényi eredetű táplálékok előnyei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966356"/>
            <a:ext cx="10363826" cy="570460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Alacsonyabb </a:t>
            </a:r>
            <a:r>
              <a:rPr lang="hu-HU" dirty="0" err="1" smtClean="0"/>
              <a:t>energiabevitel</a:t>
            </a:r>
            <a:endParaRPr lang="hu-HU" dirty="0" smtClean="0"/>
          </a:p>
          <a:p>
            <a:r>
              <a:rPr lang="hu-HU" dirty="0" smtClean="0"/>
              <a:t>Kedvező </a:t>
            </a:r>
            <a:r>
              <a:rPr lang="hu-HU" dirty="0" err="1" smtClean="0"/>
              <a:t>ásványianyag-</a:t>
            </a:r>
            <a:r>
              <a:rPr lang="hu-HU" dirty="0" smtClean="0"/>
              <a:t> és vitamintartalom</a:t>
            </a:r>
          </a:p>
          <a:p>
            <a:r>
              <a:rPr lang="hu-HU" dirty="0" smtClean="0"/>
              <a:t>Alacsony nátrium-, magas kálium- és magnéziumtartalom</a:t>
            </a:r>
          </a:p>
          <a:p>
            <a:r>
              <a:rPr lang="hu-HU" dirty="0" smtClean="0"/>
              <a:t>A vastagbélműködés </a:t>
            </a:r>
            <a:r>
              <a:rPr lang="hu-HU" dirty="0" err="1" smtClean="0"/>
              <a:t>jóírányú</a:t>
            </a:r>
            <a:r>
              <a:rPr lang="hu-HU" dirty="0" smtClean="0"/>
              <a:t> befolyásolása a magas </a:t>
            </a:r>
            <a:r>
              <a:rPr lang="hu-HU" dirty="0" err="1" smtClean="0"/>
              <a:t>élelmirost</a:t>
            </a:r>
            <a:r>
              <a:rPr lang="hu-HU" dirty="0" smtClean="0"/>
              <a:t> bevitel miatt</a:t>
            </a:r>
          </a:p>
          <a:p>
            <a:r>
              <a:rPr lang="hu-HU" dirty="0" smtClean="0"/>
              <a:t>A cukorfelszívódás és a zsíranyagcsere szabályozása, jó irányú befolyásolása</a:t>
            </a:r>
          </a:p>
          <a:p>
            <a:r>
              <a:rPr lang="hu-HU" dirty="0" smtClean="0"/>
              <a:t>Egyszeresen és többszörösen telítetlen (esszenciális zsírsavak jelenléte)</a:t>
            </a:r>
          </a:p>
          <a:p>
            <a:r>
              <a:rPr lang="hu-HU" dirty="0" smtClean="0"/>
              <a:t>Alacsonyabb zsírbevitel, koleszterin bevitel nincs</a:t>
            </a:r>
          </a:p>
          <a:p>
            <a:r>
              <a:rPr lang="hu-HU" dirty="0" smtClean="0"/>
              <a:t>Fokozott rágás miatt (magas rosttartalom) későbbre tolódik az ínysorvadás kialakulása, ugyanígy a fogszuvasodásé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tudatos táplálkozáshoz általában tudatosan egészségesebb életmód is társul (mozgás, a káros szenvedélyek kerülése, mértékletesség, stressz kerülése, megfelelő pihenés stb.)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81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149" y="109363"/>
            <a:ext cx="10364451" cy="107520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Aggályok a növényi alapú étrend alkalmazhatóságával szemben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610591"/>
            <a:ext cx="10363826" cy="5029199"/>
          </a:xfrm>
        </p:spPr>
        <p:txBody>
          <a:bodyPr/>
          <a:lstStyle/>
          <a:p>
            <a:pPr marL="0" indent="0">
              <a:buNone/>
            </a:pPr>
            <a:r>
              <a:rPr lang="hu-HU" u="sng" dirty="0" smtClean="0"/>
              <a:t>Fehérje bevitel</a:t>
            </a:r>
          </a:p>
          <a:p>
            <a:r>
              <a:rPr lang="hu-HU" dirty="0" smtClean="0"/>
              <a:t>9 esszenciális aminosav – ebből csak 2 nem képes önmaga szintetizálni (</a:t>
            </a:r>
            <a:r>
              <a:rPr lang="hu-HU" dirty="0" err="1" smtClean="0"/>
              <a:t>treonin</a:t>
            </a:r>
            <a:r>
              <a:rPr lang="hu-HU" dirty="0" smtClean="0"/>
              <a:t>, </a:t>
            </a:r>
            <a:r>
              <a:rPr lang="hu-HU" dirty="0" err="1" smtClean="0"/>
              <a:t>lizin</a:t>
            </a:r>
            <a:r>
              <a:rPr lang="hu-HU" dirty="0" smtClean="0"/>
              <a:t>)</a:t>
            </a:r>
          </a:p>
          <a:p>
            <a:r>
              <a:rPr lang="hu-HU" dirty="0" smtClean="0"/>
              <a:t>Fehérje </a:t>
            </a:r>
            <a:r>
              <a:rPr lang="hu-HU" dirty="0" err="1" smtClean="0"/>
              <a:t>komplettálás</a:t>
            </a:r>
            <a:endParaRPr lang="hu-HU" dirty="0" smtClean="0"/>
          </a:p>
          <a:p>
            <a:pPr lvl="1"/>
            <a:r>
              <a:rPr lang="hu-HU" dirty="0" smtClean="0"/>
              <a:t>Szója készítmények</a:t>
            </a:r>
          </a:p>
          <a:p>
            <a:pPr lvl="1"/>
            <a:r>
              <a:rPr lang="hu-HU" dirty="0" err="1" smtClean="0"/>
              <a:t>Cereáliák</a:t>
            </a:r>
            <a:r>
              <a:rPr lang="hu-HU" dirty="0" smtClean="0"/>
              <a:t>+ hüvelyesek</a:t>
            </a:r>
          </a:p>
          <a:p>
            <a:pPr lvl="1"/>
            <a:r>
              <a:rPr lang="hu-HU" dirty="0" smtClean="0"/>
              <a:t>Olajos magvak+ hüvelyesek</a:t>
            </a:r>
          </a:p>
          <a:p>
            <a:r>
              <a:rPr lang="hu-HU" dirty="0" smtClean="0"/>
              <a:t>Átlag 90 g fehérje áramlik a szájüregtől a vékonybél felé, nincs ok aggodalomra</a:t>
            </a:r>
          </a:p>
          <a:p>
            <a:r>
              <a:rPr lang="hu-HU" dirty="0" smtClean="0"/>
              <a:t>Az energiát nem a fehérjéből nyeri a szervezetünk! :-D</a:t>
            </a:r>
          </a:p>
        </p:txBody>
      </p:sp>
    </p:spTree>
    <p:extLst>
      <p:ext uri="{BB962C8B-B14F-4D97-AF65-F5344CB8AC3E}">
        <p14:creationId xmlns:p14="http://schemas.microsoft.com/office/powerpoint/2010/main" val="22341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408</TotalTime>
  <Words>1150</Words>
  <Application>Microsoft Office PowerPoint</Application>
  <PresentationFormat>Szélesvásznú</PresentationFormat>
  <Paragraphs>140</Paragraphs>
  <Slides>15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Cseppecske</vt:lpstr>
      <vt:lpstr>Beszélgessünk a vegánságról </vt:lpstr>
      <vt:lpstr>Történeti áttekintés, előzmények – vegetarianizmus, veganizmus</vt:lpstr>
      <vt:lpstr>A vegetarianizmus története Magyarországon</vt:lpstr>
      <vt:lpstr>PowerPoint bemutató</vt:lpstr>
      <vt:lpstr>PowerPoint bemutató</vt:lpstr>
      <vt:lpstr>PowerPoint bemutató</vt:lpstr>
      <vt:lpstr>A növényi alapú étrend előnyös élettani hatásai</vt:lpstr>
      <vt:lpstr>A növényi eredetű táplálékok előnyei</vt:lpstr>
      <vt:lpstr>Aggályok a növényi alapú étrend alkalmazhatóságával szemben</vt:lpstr>
      <vt:lpstr>PowerPoint bemutató</vt:lpstr>
      <vt:lpstr>Kutatások a növényi étrendről</vt:lpstr>
      <vt:lpstr>PowerPoint bemutató</vt:lpstr>
      <vt:lpstr>A növényi alapú étrend általános ajánlásai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Beszélgetés a vegánságról </dc:title>
  <dc:creator>user</dc:creator>
  <cp:lastModifiedBy>user</cp:lastModifiedBy>
  <cp:revision>33</cp:revision>
  <cp:lastPrinted>2019-10-03T13:32:39Z</cp:lastPrinted>
  <dcterms:created xsi:type="dcterms:W3CDTF">2019-10-03T09:18:50Z</dcterms:created>
  <dcterms:modified xsi:type="dcterms:W3CDTF">2021-09-29T19:38:37Z</dcterms:modified>
</cp:coreProperties>
</file>